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72" d="100"/>
          <a:sy n="72"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nl-NL"/>
              <a:t>Klik om de stijl te bewerken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nl-NL"/>
              <a:t>Klik om de stijl te bewerken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4509A250-FF31-4206-8172-F9D3106AACB1}" type="datetimeFigureOut">
              <a:rPr lang="en-US" dirty="0"/>
              <a:t>3/19/2018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nl-NL"/>
              <a:t>Klik om de stijl te bewerken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4" name="Date Placeholder 3"/>
          <p:cNvSpPr>
            <a:spLocks noGrp="1"/>
          </p:cNvSpPr>
          <p:nvPr>
            <p:ph type="dt" sz="half" idx="10"/>
          </p:nvPr>
        </p:nvSpPr>
        <p:spPr/>
        <p:txBody>
          <a:bodyPr/>
          <a:lstStyle/>
          <a:p>
            <a:fld id="{4509A250-FF31-4206-8172-F9D3106AACB1}" type="datetimeFigureOut">
              <a:rPr lang="en-US" dirty="0"/>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nl-NL"/>
              <a:t>Klik om de stijl te bewerken</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4" name="Date Placeholder 3"/>
          <p:cNvSpPr>
            <a:spLocks noGrp="1"/>
          </p:cNvSpPr>
          <p:nvPr>
            <p:ph type="dt" sz="half" idx="10"/>
          </p:nvPr>
        </p:nvSpPr>
        <p:spPr/>
        <p:txBody>
          <a:bodyPr/>
          <a:lstStyle/>
          <a:p>
            <a:fld id="{4509A250-FF31-4206-8172-F9D3106AACB1}" type="datetimeFigureOut">
              <a:rPr lang="en-US" dirty="0"/>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‹nr.›</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nl-NL"/>
              <a:t>Klik om de stijl te bewerken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4509A250-FF31-4206-8172-F9D3106AACB1}" type="datetimeFigureOut">
              <a:rPr lang="en-US" dirty="0"/>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nl-NL"/>
              <a:t>Klik om de stijl te bewerken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3/19/2018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nl-NL"/>
              <a:t>Klik om de stijl te bewerken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3/19/2018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Vertical Text Placeholder 2"/>
          <p:cNvSpPr>
            <a:spLocks noGrp="1"/>
          </p:cNvSpPr>
          <p:nvPr>
            <p:ph type="body" orient="vert" idx="1"/>
          </p:nvPr>
        </p:nvSpPr>
        <p:spPr/>
        <p:txBody>
          <a:bodyPr vert="eaVert" anchor="t" anchorCtr="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nl-NL"/>
              <a:t>Klik om de stijl te bewerken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nl-NL"/>
              <a:t>Klik om de stijl te bewerken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4509A250-FF31-4206-8172-F9D3106AACB1}" type="datetimeFigureOut">
              <a:rPr lang="en-US" dirty="0"/>
              <a:t>3/19/2018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3/19/2018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3/19/2018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3/19/2018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3/19/2018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nl-NL"/>
              <a:t>Klik om de stijl te bewerken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7" name="Date Placeholder 4"/>
          <p:cNvSpPr>
            <a:spLocks noGrp="1"/>
          </p:cNvSpPr>
          <p:nvPr>
            <p:ph type="dt" sz="half" idx="10"/>
          </p:nvPr>
        </p:nvSpPr>
        <p:spPr/>
        <p:txBody>
          <a:bodyPr/>
          <a:lstStyle/>
          <a:p>
            <a:fld id="{4509A250-FF31-4206-8172-F9D3106AACB1}" type="datetimeFigureOut">
              <a:rPr lang="en-US" dirty="0"/>
              <a:t>3/19/2018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nl-NL"/>
              <a:t>Klik om de stijl te bewerken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
        <p:nvSpPr>
          <p:cNvPr id="5" name="Date Placeholder 4"/>
          <p:cNvSpPr>
            <a:spLocks noGrp="1"/>
          </p:cNvSpPr>
          <p:nvPr>
            <p:ph type="dt" sz="half" idx="10"/>
          </p:nvPr>
        </p:nvSpPr>
        <p:spPr/>
        <p:txBody>
          <a:bodyPr/>
          <a:lstStyle/>
          <a:p>
            <a:fld id="{4509A250-FF31-4206-8172-F9D3106AACB1}" type="datetimeFigureOut">
              <a:rPr lang="en-US" dirty="0"/>
              <a:t>3/19/2018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nl-NL"/>
              <a:t>Klik om de stijl te bewerken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3/19/2018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youtu.be/qdQ5_ZZ1d_Y"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thuisarts.nl/diabetes-mellitus/ik-wil-gezond-eten-bij-diabetes-mellitus" TargetMode="External"/><Relationship Id="rId2" Type="http://schemas.openxmlformats.org/officeDocument/2006/relationships/hyperlink" Target="http://www.thuisarts.nl/stoppen-met-roken" TargetMode="External"/><Relationship Id="rId1" Type="http://schemas.openxmlformats.org/officeDocument/2006/relationships/slideLayout" Target="../slideLayouts/slideLayout2.xml"/><Relationship Id="rId4" Type="http://schemas.openxmlformats.org/officeDocument/2006/relationships/hyperlink" Target="http://www.thuisarts.nl/overgewich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sz="9600" dirty="0"/>
              <a:t>     Diabetes</a:t>
            </a:r>
          </a:p>
        </p:txBody>
      </p:sp>
      <p:sp>
        <p:nvSpPr>
          <p:cNvPr id="3" name="Ondertitel 2"/>
          <p:cNvSpPr>
            <a:spLocks noGrp="1"/>
          </p:cNvSpPr>
          <p:nvPr>
            <p:ph type="subTitle" idx="1"/>
          </p:nvPr>
        </p:nvSpPr>
        <p:spPr/>
        <p:txBody>
          <a:bodyPr/>
          <a:lstStyle/>
          <a:p>
            <a:endParaRPr lang="nl-NL" dirty="0"/>
          </a:p>
        </p:txBody>
      </p:sp>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57227" y="604837"/>
            <a:ext cx="2714625" cy="1685925"/>
          </a:xfrm>
          <a:prstGeom prst="rect">
            <a:avLst/>
          </a:prstGeom>
        </p:spPr>
      </p:pic>
    </p:spTree>
    <p:extLst>
      <p:ext uri="{BB962C8B-B14F-4D97-AF65-F5344CB8AC3E}">
        <p14:creationId xmlns:p14="http://schemas.microsoft.com/office/powerpoint/2010/main" val="469201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Diabetes type 2</a:t>
            </a:r>
          </a:p>
        </p:txBody>
      </p:sp>
      <p:sp>
        <p:nvSpPr>
          <p:cNvPr id="3" name="Tijdelijke aanduiding voor inhoud 2"/>
          <p:cNvSpPr>
            <a:spLocks noGrp="1"/>
          </p:cNvSpPr>
          <p:nvPr>
            <p:ph idx="1"/>
          </p:nvPr>
        </p:nvSpPr>
        <p:spPr/>
        <p:txBody>
          <a:bodyPr/>
          <a:lstStyle/>
          <a:p>
            <a:r>
              <a:rPr lang="nl-NL" dirty="0"/>
              <a:t>Bij diabetes mellitus (suikerziekte) is er te veel suiker in uw bloed.</a:t>
            </a:r>
          </a:p>
          <a:p>
            <a:r>
              <a:rPr lang="nl-NL" dirty="0"/>
              <a:t>Mogelijke klachten zijn: veel plassen, dorst, moeheid, jeuk en infecties.</a:t>
            </a:r>
          </a:p>
          <a:p>
            <a:r>
              <a:rPr lang="nl-NL" dirty="0"/>
              <a:t>Later kunnen problemen ontstaan met de ogen, de nieren, het zenuwweefsel, het hart en de bloedvaten.</a:t>
            </a:r>
          </a:p>
          <a:p>
            <a:r>
              <a:rPr lang="nl-NL" dirty="0"/>
              <a:t>Niet roken, goed eten, veel bewegen en een gezond gewicht zijn belangrijk.</a:t>
            </a:r>
          </a:p>
          <a:p>
            <a:r>
              <a:rPr lang="nl-NL" dirty="0"/>
              <a:t>Meestal zijn ook medicijnen nodig.</a:t>
            </a:r>
          </a:p>
          <a:p>
            <a:endParaRPr lang="nl-NL" dirty="0"/>
          </a:p>
        </p:txBody>
      </p:sp>
    </p:spTree>
    <p:extLst>
      <p:ext uri="{BB962C8B-B14F-4D97-AF65-F5344CB8AC3E}">
        <p14:creationId xmlns:p14="http://schemas.microsoft.com/office/powerpoint/2010/main" val="1277762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Ontstaan van diabetes type 2</a:t>
            </a:r>
          </a:p>
        </p:txBody>
      </p:sp>
      <p:sp>
        <p:nvSpPr>
          <p:cNvPr id="3" name="Tijdelijke aanduiding voor inhoud 2"/>
          <p:cNvSpPr>
            <a:spLocks noGrp="1"/>
          </p:cNvSpPr>
          <p:nvPr>
            <p:ph idx="1"/>
          </p:nvPr>
        </p:nvSpPr>
        <p:spPr/>
        <p:txBody>
          <a:bodyPr/>
          <a:lstStyle/>
          <a:p>
            <a:r>
              <a:rPr lang="nl-NL" dirty="0"/>
              <a:t>Bij diabetes type 2 zijn de cellen in het lichaam minder gevoelig geworden voor insuline. De cellen nemen minder glucose op uit het bloed. Daardoor wordt de bloedsuiker te hoog.</a:t>
            </a:r>
          </a:p>
          <a:p>
            <a:endParaRPr lang="nl-NL" dirty="0"/>
          </a:p>
          <a:p>
            <a:r>
              <a:rPr lang="nl-NL" dirty="0"/>
              <a:t>-overgewicht</a:t>
            </a:r>
          </a:p>
          <a:p>
            <a:r>
              <a:rPr lang="nl-NL" dirty="0"/>
              <a:t>-ouderdom</a:t>
            </a:r>
          </a:p>
        </p:txBody>
      </p:sp>
    </p:spTree>
    <p:extLst>
      <p:ext uri="{BB962C8B-B14F-4D97-AF65-F5344CB8AC3E}">
        <p14:creationId xmlns:p14="http://schemas.microsoft.com/office/powerpoint/2010/main" val="146931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Behandeling diabetes type 2</a:t>
            </a:r>
          </a:p>
        </p:txBody>
      </p:sp>
      <p:sp>
        <p:nvSpPr>
          <p:cNvPr id="3" name="Tijdelijke aanduiding voor inhoud 2"/>
          <p:cNvSpPr>
            <a:spLocks noGrp="1"/>
          </p:cNvSpPr>
          <p:nvPr>
            <p:ph idx="1"/>
          </p:nvPr>
        </p:nvSpPr>
        <p:spPr/>
        <p:txBody>
          <a:bodyPr/>
          <a:lstStyle/>
          <a:p>
            <a:r>
              <a:rPr lang="nl-NL" dirty="0"/>
              <a:t>- Goede </a:t>
            </a:r>
            <a:r>
              <a:rPr lang="nl-NL" dirty="0" err="1"/>
              <a:t>leefstyle</a:t>
            </a:r>
            <a:r>
              <a:rPr lang="nl-NL" dirty="0"/>
              <a:t>, voeding, beweging, afvallen</a:t>
            </a:r>
          </a:p>
          <a:p>
            <a:r>
              <a:rPr lang="nl-NL" dirty="0"/>
              <a:t>- Medicijnen, tabletten of insuline</a:t>
            </a:r>
          </a:p>
          <a:p>
            <a:r>
              <a:rPr lang="nl-NL" dirty="0"/>
              <a:t>-controles</a:t>
            </a:r>
          </a:p>
        </p:txBody>
      </p:sp>
    </p:spTree>
    <p:extLst>
      <p:ext uri="{BB962C8B-B14F-4D97-AF65-F5344CB8AC3E}">
        <p14:creationId xmlns:p14="http://schemas.microsoft.com/office/powerpoint/2010/main" val="1822703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Hypo en Hyper</a:t>
            </a:r>
            <a:endParaRPr lang="nl-NL" dirty="0"/>
          </a:p>
        </p:txBody>
      </p:sp>
      <p:pic>
        <p:nvPicPr>
          <p:cNvPr id="4" name="Tijdelijke aanduiding voor inhou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74608" y="2052638"/>
            <a:ext cx="3004560" cy="4195762"/>
          </a:xfrm>
        </p:spPr>
      </p:pic>
    </p:spTree>
    <p:extLst>
      <p:ext uri="{BB962C8B-B14F-4D97-AF65-F5344CB8AC3E}">
        <p14:creationId xmlns:p14="http://schemas.microsoft.com/office/powerpoint/2010/main" val="502481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Hyper</a:t>
            </a:r>
          </a:p>
        </p:txBody>
      </p:sp>
      <p:pic>
        <p:nvPicPr>
          <p:cNvPr id="4" name="Tijdelijke aanduiding voor inhou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95763" y="2340769"/>
            <a:ext cx="2762250" cy="3619500"/>
          </a:xfrm>
        </p:spPr>
      </p:pic>
    </p:spTree>
    <p:extLst>
      <p:ext uri="{BB962C8B-B14F-4D97-AF65-F5344CB8AC3E}">
        <p14:creationId xmlns:p14="http://schemas.microsoft.com/office/powerpoint/2010/main" val="438647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Video</a:t>
            </a:r>
          </a:p>
        </p:txBody>
      </p:sp>
      <p:sp>
        <p:nvSpPr>
          <p:cNvPr id="3" name="Tijdelijke aanduiding voor inhoud 2"/>
          <p:cNvSpPr>
            <a:spLocks noGrp="1"/>
          </p:cNvSpPr>
          <p:nvPr>
            <p:ph idx="1"/>
          </p:nvPr>
        </p:nvSpPr>
        <p:spPr/>
        <p:txBody>
          <a:bodyPr/>
          <a:lstStyle/>
          <a:p>
            <a:r>
              <a:rPr lang="nl-NL" dirty="0">
                <a:hlinkClick r:id="rId2"/>
              </a:rPr>
              <a:t>https://youtu.be/qdQ5_ZZ1d_Y</a:t>
            </a:r>
            <a:endParaRPr lang="nl-NL" dirty="0"/>
          </a:p>
        </p:txBody>
      </p:sp>
    </p:spTree>
    <p:extLst>
      <p:ext uri="{BB962C8B-B14F-4D97-AF65-F5344CB8AC3E}">
        <p14:creationId xmlns:p14="http://schemas.microsoft.com/office/powerpoint/2010/main" val="3274086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Bloedsuiker prikken</a:t>
            </a:r>
          </a:p>
        </p:txBody>
      </p:sp>
      <p:pic>
        <p:nvPicPr>
          <p:cNvPr id="4" name="Tijdelijke aanduiding voor inhou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67200" y="3278981"/>
            <a:ext cx="2619375" cy="1743075"/>
          </a:xfrm>
        </p:spPr>
      </p:pic>
    </p:spTree>
    <p:extLst>
      <p:ext uri="{BB962C8B-B14F-4D97-AF65-F5344CB8AC3E}">
        <p14:creationId xmlns:p14="http://schemas.microsoft.com/office/powerpoint/2010/main" val="12556755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sz="9600" dirty="0"/>
              <a:t>Vragen ????</a:t>
            </a:r>
          </a:p>
        </p:txBody>
      </p:sp>
      <p:sp>
        <p:nvSpPr>
          <p:cNvPr id="3" name="Ondertitel 2"/>
          <p:cNvSpPr>
            <a:spLocks noGrp="1"/>
          </p:cNvSpPr>
          <p:nvPr>
            <p:ph type="subTitle" idx="1"/>
          </p:nvPr>
        </p:nvSpPr>
        <p:spPr/>
        <p:txBody>
          <a:bodyPr/>
          <a:lstStyle/>
          <a:p>
            <a:endParaRPr lang="nl-NL"/>
          </a:p>
        </p:txBody>
      </p:sp>
    </p:spTree>
    <p:extLst>
      <p:ext uri="{BB962C8B-B14F-4D97-AF65-F5344CB8AC3E}">
        <p14:creationId xmlns:p14="http://schemas.microsoft.com/office/powerpoint/2010/main" val="2738540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is diabetes?</a:t>
            </a:r>
          </a:p>
        </p:txBody>
      </p:sp>
      <p:sp>
        <p:nvSpPr>
          <p:cNvPr id="3" name="Tijdelijke aanduiding voor inhoud 2"/>
          <p:cNvSpPr>
            <a:spLocks noGrp="1"/>
          </p:cNvSpPr>
          <p:nvPr>
            <p:ph idx="1"/>
          </p:nvPr>
        </p:nvSpPr>
        <p:spPr/>
        <p:txBody>
          <a:bodyPr/>
          <a:lstStyle/>
          <a:p>
            <a:r>
              <a:rPr lang="nl-NL" dirty="0"/>
              <a:t>- Teveel suiker in het bloed, stijgt bij eten of drinken van koolhydraten, beweging en emoties.</a:t>
            </a:r>
          </a:p>
          <a:p>
            <a:endParaRPr lang="nl-NL" dirty="0"/>
          </a:p>
          <a:p>
            <a:endParaRPr lang="nl-NL" dirty="0"/>
          </a:p>
          <a:p>
            <a:r>
              <a:rPr lang="nl-NL" dirty="0"/>
              <a:t>- Glucose is een brandstof, cellen hebben het hormoon insuline nodig, regeling door de alvleesklier</a:t>
            </a:r>
          </a:p>
          <a:p>
            <a:endParaRPr lang="nl-NL" dirty="0"/>
          </a:p>
        </p:txBody>
      </p:sp>
    </p:spTree>
    <p:extLst>
      <p:ext uri="{BB962C8B-B14F-4D97-AF65-F5344CB8AC3E}">
        <p14:creationId xmlns:p14="http://schemas.microsoft.com/office/powerpoint/2010/main" val="1647952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2 soorten diabetes</a:t>
            </a:r>
          </a:p>
        </p:txBody>
      </p:sp>
      <p:sp>
        <p:nvSpPr>
          <p:cNvPr id="3" name="Tijdelijke aanduiding voor inhoud 2"/>
          <p:cNvSpPr>
            <a:spLocks noGrp="1"/>
          </p:cNvSpPr>
          <p:nvPr>
            <p:ph idx="1"/>
          </p:nvPr>
        </p:nvSpPr>
        <p:spPr/>
        <p:txBody>
          <a:bodyPr>
            <a:normAutofit/>
          </a:bodyPr>
          <a:lstStyle/>
          <a:p>
            <a:pPr marL="0" indent="0">
              <a:buNone/>
            </a:pPr>
            <a:r>
              <a:rPr lang="nl-NL" sz="4800" dirty="0"/>
              <a:t>Type 1 en type 2</a:t>
            </a:r>
          </a:p>
        </p:txBody>
      </p:sp>
    </p:spTree>
    <p:extLst>
      <p:ext uri="{BB962C8B-B14F-4D97-AF65-F5344CB8AC3E}">
        <p14:creationId xmlns:p14="http://schemas.microsoft.com/office/powerpoint/2010/main" val="4225286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Diabetes type 1</a:t>
            </a:r>
          </a:p>
        </p:txBody>
      </p:sp>
      <p:sp>
        <p:nvSpPr>
          <p:cNvPr id="3" name="Tijdelijke aanduiding voor inhoud 2"/>
          <p:cNvSpPr>
            <a:spLocks noGrp="1"/>
          </p:cNvSpPr>
          <p:nvPr>
            <p:ph idx="1"/>
          </p:nvPr>
        </p:nvSpPr>
        <p:spPr/>
        <p:txBody>
          <a:bodyPr/>
          <a:lstStyle/>
          <a:p>
            <a:r>
              <a:rPr lang="nl-NL" dirty="0"/>
              <a:t>Bij diabetes mellitus type 1 (suikerziekte) is er een tekort aan insuline.</a:t>
            </a:r>
          </a:p>
          <a:p>
            <a:r>
              <a:rPr lang="nl-NL" dirty="0"/>
              <a:t>Daardoor wordt er geen suiker opgenomen uit het bloed.</a:t>
            </a:r>
          </a:p>
          <a:p>
            <a:r>
              <a:rPr lang="nl-NL" dirty="0"/>
              <a:t>Diabetes is een chronische ziekte: het gaat niet meer over.</a:t>
            </a:r>
          </a:p>
          <a:p>
            <a:r>
              <a:rPr lang="nl-NL" dirty="0"/>
              <a:t>Diabetes type 1 ontstaat meestal al op jonge leeftijd, maar kan op elke leeftijd ontstaan.</a:t>
            </a:r>
          </a:p>
          <a:p>
            <a:r>
              <a:rPr lang="nl-NL" dirty="0"/>
              <a:t>Bij diabetes type 1 is altijd behandeling met insuline nodig, goed afgestemd op wat er gegeten wordt.</a:t>
            </a:r>
          </a:p>
          <a:p>
            <a:r>
              <a:rPr lang="nl-NL" dirty="0"/>
              <a:t>Een gezonde leefstijl is ook belangrijk. </a:t>
            </a:r>
          </a:p>
        </p:txBody>
      </p:sp>
    </p:spTree>
    <p:extLst>
      <p:ext uri="{BB962C8B-B14F-4D97-AF65-F5344CB8AC3E}">
        <p14:creationId xmlns:p14="http://schemas.microsoft.com/office/powerpoint/2010/main" val="3965954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Verschijnselen</a:t>
            </a:r>
          </a:p>
        </p:txBody>
      </p:sp>
      <p:sp>
        <p:nvSpPr>
          <p:cNvPr id="3" name="Tijdelijke aanduiding voor inhoud 2"/>
          <p:cNvSpPr>
            <a:spLocks noGrp="1"/>
          </p:cNvSpPr>
          <p:nvPr>
            <p:ph idx="1"/>
          </p:nvPr>
        </p:nvSpPr>
        <p:spPr/>
        <p:txBody>
          <a:bodyPr/>
          <a:lstStyle/>
          <a:p>
            <a:r>
              <a:rPr lang="nl-NL" dirty="0"/>
              <a:t>Diabetes mellitus type 1 veroorzaakt vaak binnen enkele weken na het ontstaan duidelijke klachten, zoals:</a:t>
            </a:r>
          </a:p>
          <a:p>
            <a:r>
              <a:rPr lang="nl-NL" dirty="0"/>
              <a:t>veel dorst en een droge mond, erg veel drinken</a:t>
            </a:r>
          </a:p>
          <a:p>
            <a:r>
              <a:rPr lang="nl-NL" dirty="0"/>
              <a:t>veel plassen</a:t>
            </a:r>
          </a:p>
          <a:p>
            <a:r>
              <a:rPr lang="nl-NL" dirty="0"/>
              <a:t>afvallen</a:t>
            </a:r>
          </a:p>
          <a:p>
            <a:r>
              <a:rPr lang="nl-NL" dirty="0"/>
              <a:t>moeheid</a:t>
            </a:r>
          </a:p>
          <a:p>
            <a:r>
              <a:rPr lang="nl-NL" dirty="0"/>
              <a:t>wazig zien</a:t>
            </a:r>
          </a:p>
          <a:p>
            <a:endParaRPr lang="nl-NL" dirty="0"/>
          </a:p>
        </p:txBody>
      </p:sp>
    </p:spTree>
    <p:extLst>
      <p:ext uri="{BB962C8B-B14F-4D97-AF65-F5344CB8AC3E}">
        <p14:creationId xmlns:p14="http://schemas.microsoft.com/office/powerpoint/2010/main" val="3801158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Problemen die in de loop van de jaren kunnen ontstaan</a:t>
            </a:r>
            <a:br>
              <a:rPr lang="nl-NL" b="1" dirty="0"/>
            </a:br>
            <a:endParaRPr lang="nl-NL" dirty="0"/>
          </a:p>
        </p:txBody>
      </p:sp>
      <p:sp>
        <p:nvSpPr>
          <p:cNvPr id="3" name="Tijdelijke aanduiding voor inhoud 2"/>
          <p:cNvSpPr>
            <a:spLocks noGrp="1"/>
          </p:cNvSpPr>
          <p:nvPr>
            <p:ph idx="1"/>
          </p:nvPr>
        </p:nvSpPr>
        <p:spPr/>
        <p:txBody>
          <a:bodyPr/>
          <a:lstStyle/>
          <a:p>
            <a:r>
              <a:rPr lang="nl-NL" dirty="0"/>
              <a:t>Diabetes kan uw bloedvaten beschadigen. Na verloop van enkele jaren kunnen daardoor allerlei klachten ontstaan, zoals:</a:t>
            </a:r>
          </a:p>
          <a:p>
            <a:r>
              <a:rPr lang="nl-NL" dirty="0"/>
              <a:t>oogaandoeningen: bijvoorbeeld slechter zien</a:t>
            </a:r>
          </a:p>
          <a:p>
            <a:r>
              <a:rPr lang="nl-NL" dirty="0"/>
              <a:t>zenuwaandoeningen: bijvoorbeeld pijn en tintelingen in de handen en voeten</a:t>
            </a:r>
          </a:p>
          <a:p>
            <a:r>
              <a:rPr lang="nl-NL" dirty="0"/>
              <a:t>voetaandoeningen: bijvoorbeeld slecht genezende wonden aan de tenen</a:t>
            </a:r>
          </a:p>
          <a:p>
            <a:r>
              <a:rPr lang="nl-NL" dirty="0"/>
              <a:t>nieraandoeningen</a:t>
            </a:r>
          </a:p>
          <a:p>
            <a:r>
              <a:rPr lang="nl-NL" dirty="0"/>
              <a:t>hart- en vaatziekten</a:t>
            </a:r>
          </a:p>
          <a:p>
            <a:endParaRPr lang="nl-NL" dirty="0"/>
          </a:p>
        </p:txBody>
      </p:sp>
    </p:spTree>
    <p:extLst>
      <p:ext uri="{BB962C8B-B14F-4D97-AF65-F5344CB8AC3E}">
        <p14:creationId xmlns:p14="http://schemas.microsoft.com/office/powerpoint/2010/main" val="1294650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Ontstaan van diabetes type 1</a:t>
            </a:r>
          </a:p>
        </p:txBody>
      </p:sp>
      <p:sp>
        <p:nvSpPr>
          <p:cNvPr id="3" name="Tijdelijke aanduiding voor inhoud 2"/>
          <p:cNvSpPr>
            <a:spLocks noGrp="1"/>
          </p:cNvSpPr>
          <p:nvPr>
            <p:ph idx="1"/>
          </p:nvPr>
        </p:nvSpPr>
        <p:spPr/>
        <p:txBody>
          <a:bodyPr/>
          <a:lstStyle/>
          <a:p>
            <a:r>
              <a:rPr lang="nl-NL" dirty="0"/>
              <a:t>Diabetes type 1 ontstaat doordat het afweersysteem bepaalde cellen in de alvleesklier vernietigt. Het gaat om de cellen die insuline aanmaken. Het is niet duidelijk waarom het afweersysteem dat doet. Het gevolg is wel duidelijk: het lichaam kan geen of te weinig insuline aanmaken. Zonder insuline krijgen de cellen in het lichaam geen signaal dat ze suiker uit het bloed moeten halen. Daardoor blijft er te veel suiker in bloed. </a:t>
            </a:r>
          </a:p>
        </p:txBody>
      </p:sp>
    </p:spTree>
    <p:extLst>
      <p:ext uri="{BB962C8B-B14F-4D97-AF65-F5344CB8AC3E}">
        <p14:creationId xmlns:p14="http://schemas.microsoft.com/office/powerpoint/2010/main" val="609539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Behandeling diabetes type 1</a:t>
            </a:r>
          </a:p>
        </p:txBody>
      </p:sp>
      <p:sp>
        <p:nvSpPr>
          <p:cNvPr id="3" name="Tijdelijke aanduiding voor inhoud 2"/>
          <p:cNvSpPr>
            <a:spLocks noGrp="1"/>
          </p:cNvSpPr>
          <p:nvPr>
            <p:ph idx="1"/>
          </p:nvPr>
        </p:nvSpPr>
        <p:spPr/>
        <p:txBody>
          <a:bodyPr/>
          <a:lstStyle/>
          <a:p>
            <a:r>
              <a:rPr lang="nl-NL" dirty="0"/>
              <a:t>Insulinepen of insuline pomp</a:t>
            </a:r>
          </a:p>
          <a:p>
            <a:endParaRPr lang="nl-NL" dirty="0"/>
          </a:p>
          <a:p>
            <a:r>
              <a:rPr lang="nl-NL" dirty="0"/>
              <a:t>Controles</a:t>
            </a:r>
          </a:p>
          <a:p>
            <a:r>
              <a:rPr lang="nl-NL" dirty="0"/>
              <a:t>-dagelijks</a:t>
            </a:r>
          </a:p>
          <a:p>
            <a:r>
              <a:rPr lang="nl-NL" dirty="0"/>
              <a:t>-3 maandelijks</a:t>
            </a:r>
          </a:p>
          <a:p>
            <a:r>
              <a:rPr lang="nl-NL" dirty="0"/>
              <a:t>-jaarlijks</a:t>
            </a:r>
          </a:p>
        </p:txBody>
      </p:sp>
    </p:spTree>
    <p:extLst>
      <p:ext uri="{BB962C8B-B14F-4D97-AF65-F5344CB8AC3E}">
        <p14:creationId xmlns:p14="http://schemas.microsoft.com/office/powerpoint/2010/main" val="121617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Gezonde leefstijl bij diabetes mellitus type I </a:t>
            </a:r>
            <a:endParaRPr lang="nl-NL" dirty="0"/>
          </a:p>
        </p:txBody>
      </p:sp>
      <p:sp>
        <p:nvSpPr>
          <p:cNvPr id="3" name="Tijdelijke aanduiding voor inhoud 2"/>
          <p:cNvSpPr>
            <a:spLocks noGrp="1"/>
          </p:cNvSpPr>
          <p:nvPr>
            <p:ph idx="1"/>
          </p:nvPr>
        </p:nvSpPr>
        <p:spPr/>
        <p:txBody>
          <a:bodyPr>
            <a:normAutofit lnSpcReduction="10000"/>
          </a:bodyPr>
          <a:lstStyle/>
          <a:p>
            <a:r>
              <a:rPr lang="nl-NL" dirty="0">
                <a:hlinkClick r:id="rId2" tooltip="Stoppen met roken"/>
              </a:rPr>
              <a:t>niet roken</a:t>
            </a:r>
            <a:r>
              <a:rPr lang="nl-NL" dirty="0"/>
              <a:t> </a:t>
            </a:r>
          </a:p>
          <a:p>
            <a:r>
              <a:rPr lang="nl-NL" dirty="0">
                <a:hlinkClick r:id="rId3" tooltip="Ik wil gezond eten met diabetes"/>
              </a:rPr>
              <a:t>gezond eten</a:t>
            </a:r>
            <a:r>
              <a:rPr lang="nl-NL" dirty="0"/>
              <a:t>:</a:t>
            </a:r>
          </a:p>
          <a:p>
            <a:r>
              <a:rPr lang="nl-NL" dirty="0"/>
              <a:t>kies vooral groenten, fruit, volkorenproducten, peulvruchten, vis en noten</a:t>
            </a:r>
          </a:p>
          <a:p>
            <a:r>
              <a:rPr lang="nl-NL" dirty="0"/>
              <a:t>drink water, thee en koffie zonder suiker, en eventueel melk</a:t>
            </a:r>
          </a:p>
          <a:p>
            <a:r>
              <a:rPr lang="nl-NL" dirty="0"/>
              <a:t>eet weinig rood en bewerkt vlees en wees zuinig met zout</a:t>
            </a:r>
          </a:p>
          <a:p>
            <a:r>
              <a:rPr lang="nl-NL" dirty="0"/>
              <a:t>drink niet meer dan 1 glas alcohol per dag en liefst niet elke dag.</a:t>
            </a:r>
          </a:p>
          <a:p>
            <a:r>
              <a:rPr lang="nl-NL" dirty="0"/>
              <a:t>Eet regelmatig: 3 hoofdmaaltijden en niet meer dan 3 of 4 keer per dag een klein gezond tussendoortje.</a:t>
            </a:r>
          </a:p>
          <a:p>
            <a:r>
              <a:rPr lang="nl-NL" dirty="0"/>
              <a:t>afvallen als u </a:t>
            </a:r>
            <a:r>
              <a:rPr lang="nl-NL" u="sng" dirty="0">
                <a:hlinkClick r:id="rId4" tooltip="Overgewicht aanpakken"/>
              </a:rPr>
              <a:t>overgewicht</a:t>
            </a:r>
            <a:r>
              <a:rPr lang="nl-NL" u="sng" dirty="0"/>
              <a:t> </a:t>
            </a:r>
            <a:r>
              <a:rPr lang="nl-NL" dirty="0"/>
              <a:t>heeft </a:t>
            </a:r>
          </a:p>
          <a:p>
            <a:r>
              <a:rPr lang="nl-NL" dirty="0"/>
              <a:t>Veel bewegen, half uur per dag</a:t>
            </a:r>
          </a:p>
          <a:p>
            <a:endParaRPr lang="nl-NL" dirty="0"/>
          </a:p>
          <a:p>
            <a:endParaRPr lang="nl-NL" dirty="0"/>
          </a:p>
        </p:txBody>
      </p:sp>
    </p:spTree>
    <p:extLst>
      <p:ext uri="{BB962C8B-B14F-4D97-AF65-F5344CB8AC3E}">
        <p14:creationId xmlns:p14="http://schemas.microsoft.com/office/powerpoint/2010/main" val="12706153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1084</TotalTime>
  <Words>477</Words>
  <Application>Microsoft Office PowerPoint</Application>
  <PresentationFormat>Breedbeeld</PresentationFormat>
  <Paragraphs>69</Paragraphs>
  <Slides>17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17</vt:i4>
      </vt:variant>
    </vt:vector>
  </HeadingPairs>
  <TitlesOfParts>
    <vt:vector size="21" baseType="lpstr">
      <vt:lpstr>Arial</vt:lpstr>
      <vt:lpstr>Century Gothic</vt:lpstr>
      <vt:lpstr>Wingdings 3</vt:lpstr>
      <vt:lpstr>Ion</vt:lpstr>
      <vt:lpstr>     Diabetes</vt:lpstr>
      <vt:lpstr>Wat is diabetes?</vt:lpstr>
      <vt:lpstr>2 soorten diabetes</vt:lpstr>
      <vt:lpstr>Diabetes type 1</vt:lpstr>
      <vt:lpstr>Verschijnselen</vt:lpstr>
      <vt:lpstr>Problemen die in de loop van de jaren kunnen ontstaan </vt:lpstr>
      <vt:lpstr>Ontstaan van diabetes type 1</vt:lpstr>
      <vt:lpstr>Behandeling diabetes type 1</vt:lpstr>
      <vt:lpstr>Gezonde leefstijl bij diabetes mellitus type I </vt:lpstr>
      <vt:lpstr>Diabetes type 2</vt:lpstr>
      <vt:lpstr>Ontstaan van diabetes type 2</vt:lpstr>
      <vt:lpstr>Behandeling diabetes type 2</vt:lpstr>
      <vt:lpstr>Hypo en Hyper</vt:lpstr>
      <vt:lpstr>Hyper</vt:lpstr>
      <vt:lpstr>Video</vt:lpstr>
      <vt:lpstr>Bloedsuiker prikken</vt:lpstr>
      <vt:lpstr>Vragen ????</vt:lpstr>
    </vt:vector>
  </TitlesOfParts>
  <Company>Noorderpoort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Diabetes type 1&amp;2</dc:title>
  <dc:creator>Petra Tholen-Meijer</dc:creator>
  <cp:lastModifiedBy>Bouke Cuperus</cp:lastModifiedBy>
  <cp:revision>13</cp:revision>
  <dcterms:created xsi:type="dcterms:W3CDTF">2017-05-04T08:59:40Z</dcterms:created>
  <dcterms:modified xsi:type="dcterms:W3CDTF">2018-03-19T16:07:08Z</dcterms:modified>
</cp:coreProperties>
</file>